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88" r:id="rId3"/>
    <p:sldId id="256" r:id="rId4"/>
    <p:sldId id="271" r:id="rId5"/>
    <p:sldId id="272" r:id="rId6"/>
    <p:sldId id="268" r:id="rId7"/>
    <p:sldId id="273" r:id="rId8"/>
    <p:sldId id="274" r:id="rId9"/>
    <p:sldId id="257" r:id="rId10"/>
    <p:sldId id="281" r:id="rId11"/>
    <p:sldId id="282" r:id="rId12"/>
    <p:sldId id="258" r:id="rId13"/>
    <p:sldId id="279" r:id="rId14"/>
    <p:sldId id="280" r:id="rId15"/>
    <p:sldId id="259" r:id="rId16"/>
    <p:sldId id="283" r:id="rId17"/>
    <p:sldId id="284" r:id="rId18"/>
    <p:sldId id="269" r:id="rId19"/>
    <p:sldId id="277" r:id="rId20"/>
    <p:sldId id="278" r:id="rId21"/>
    <p:sldId id="260" r:id="rId22"/>
    <p:sldId id="275" r:id="rId23"/>
    <p:sldId id="276" r:id="rId24"/>
    <p:sldId id="261" r:id="rId25"/>
    <p:sldId id="285" r:id="rId26"/>
    <p:sldId id="286" r:id="rId27"/>
    <p:sldId id="287" r:id="rId28"/>
    <p:sldId id="262" r:id="rId29"/>
    <p:sldId id="26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03" autoAdjust="0"/>
    <p:restoredTop sz="79032" autoAdjust="0"/>
  </p:normalViewPr>
  <p:slideViewPr>
    <p:cSldViewPr snapToGrid="0" snapToObjects="1">
      <p:cViewPr varScale="1">
        <p:scale>
          <a:sx n="114" d="100"/>
          <a:sy n="114" d="100"/>
        </p:scale>
        <p:origin x="176" y="28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91200-A8C0-3A4F-8FAD-7C84B3FD4FDD}" type="datetimeFigureOut">
              <a:rPr lang="en-US" smtClean="0"/>
              <a:t>5/2/20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FD1D2-0DA2-644D-844E-E9B52D30456F}" type="slidenum">
              <a:rPr lang="en-US" smtClean="0"/>
              <a:t>‹#›</a:t>
            </a:fld>
            <a:endParaRPr lang="en-US"/>
          </a:p>
        </p:txBody>
      </p:sp>
    </p:spTree>
    <p:extLst>
      <p:ext uri="{BB962C8B-B14F-4D97-AF65-F5344CB8AC3E}">
        <p14:creationId xmlns:p14="http://schemas.microsoft.com/office/powerpoint/2010/main" val="226170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“III” has no comma before it in the footnote, but it does has a comma in the Bibliography. It also ties to his given name rather than to his family name since he is the third generation to be called “Ben” but not the third “Witherington.” </a:t>
            </a:r>
          </a:p>
        </p:txBody>
      </p:sp>
      <p:sp>
        <p:nvSpPr>
          <p:cNvPr id="4" name="Slide Number Placeholder 3"/>
          <p:cNvSpPr>
            <a:spLocks noGrp="1"/>
          </p:cNvSpPr>
          <p:nvPr>
            <p:ph type="sldNum" sz="quarter" idx="5"/>
          </p:nvPr>
        </p:nvSpPr>
        <p:spPr/>
        <p:txBody>
          <a:bodyPr/>
          <a:lstStyle/>
          <a:p>
            <a:fld id="{FB1FD1D2-0DA2-644D-844E-E9B52D30456F}" type="slidenum">
              <a:rPr lang="en-US" smtClean="0"/>
              <a:t>2</a:t>
            </a:fld>
            <a:endParaRPr lang="en-US"/>
          </a:p>
        </p:txBody>
      </p:sp>
    </p:spTree>
    <p:extLst>
      <p:ext uri="{BB962C8B-B14F-4D97-AF65-F5344CB8AC3E}">
        <p14:creationId xmlns:p14="http://schemas.microsoft.com/office/powerpoint/2010/main" val="337018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8C01B2-D07A-0243-A47E-7AACB285F15D}" type="datetimeFigureOut">
              <a:rPr lang="en-US"/>
              <a:pPr/>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192612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rPr lang="en-US"/>
              <a:pPr/>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170817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rPr lang="en-US"/>
              <a:pPr/>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3976917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79988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421917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74507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8C01B2-D07A-0243-A47E-7AACB285F15D}" type="datetimeFigureOut">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217327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C01B2-D07A-0243-A47E-7AACB285F15D}" type="datetimeFigureOut">
              <a:t>5/2/20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679343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8C01B2-D07A-0243-A47E-7AACB285F15D}" type="datetimeFigureOut">
              <a:t>5/2/20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29149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C01B2-D07A-0243-A47E-7AACB285F15D}" type="datetimeFigureOut">
              <a:t>5/2/20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13085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C01B2-D07A-0243-A47E-7AACB285F15D}" type="datetimeFigureOut">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249092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rPr lang="en-US"/>
              <a:pPr/>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3988152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C01B2-D07A-0243-A47E-7AACB285F15D}" type="datetimeFigureOut">
              <a:t>5/2/20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202998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392873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C01B2-D07A-0243-A47E-7AACB285F15D}" type="datetimeFigureOut">
              <a:t>5/2/20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F9550-5D90-BE4D-A824-570C3FDA5FC4}" type="slidenum">
              <a:t>‹#›</a:t>
            </a:fld>
            <a:endParaRPr lang="en-US"/>
          </a:p>
        </p:txBody>
      </p:sp>
    </p:spTree>
    <p:extLst>
      <p:ext uri="{BB962C8B-B14F-4D97-AF65-F5344CB8AC3E}">
        <p14:creationId xmlns:p14="http://schemas.microsoft.com/office/powerpoint/2010/main" val="287848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8C01B2-D07A-0243-A47E-7AACB285F15D}" type="datetimeFigureOut">
              <a:rPr lang="en-US"/>
              <a:pPr/>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425040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8C01B2-D07A-0243-A47E-7AACB285F15D}" type="datetimeFigureOut">
              <a:rPr lang="en-US"/>
              <a:pPr/>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373191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C01B2-D07A-0243-A47E-7AACB285F15D}" type="datetimeFigureOut">
              <a:rPr lang="en-US"/>
              <a:pPr/>
              <a:t>5/2/20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17532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8C01B2-D07A-0243-A47E-7AACB285F15D}" type="datetimeFigureOut">
              <a:rPr lang="en-US"/>
              <a:pPr/>
              <a:t>5/2/20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86671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C01B2-D07A-0243-A47E-7AACB285F15D}" type="datetimeFigureOut">
              <a:rPr lang="en-US"/>
              <a:pPr/>
              <a:t>5/2/20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2773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C01B2-D07A-0243-A47E-7AACB285F15D}" type="datetimeFigureOut">
              <a:rPr lang="en-US"/>
              <a:pPr/>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18228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C01B2-D07A-0243-A47E-7AACB285F15D}" type="datetimeFigureOut">
              <a:rPr lang="en-US"/>
              <a:pPr/>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F9550-5D90-BE4D-A824-570C3FDA5FC4}" type="slidenum">
              <a:rPr/>
              <a:pPr/>
              <a:t>‹#›</a:t>
            </a:fld>
            <a:endParaRPr lang="en-US" dirty="0"/>
          </a:p>
        </p:txBody>
      </p:sp>
    </p:spTree>
    <p:extLst>
      <p:ext uri="{BB962C8B-B14F-4D97-AF65-F5344CB8AC3E}">
        <p14:creationId xmlns:p14="http://schemas.microsoft.com/office/powerpoint/2010/main" val="82850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C01B2-D07A-0243-A47E-7AACB285F15D}" type="datetimeFigureOut">
              <a:rPr lang="en-US"/>
              <a:pPr/>
              <a:t>5/2/20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F9550-5D90-BE4D-A824-570C3FDA5FC4}" type="slidenum">
              <a:rPr/>
              <a:pPr/>
              <a:t>‹#›</a:t>
            </a:fld>
            <a:endParaRPr lang="en-US" dirty="0"/>
          </a:p>
        </p:txBody>
      </p:sp>
    </p:spTree>
    <p:extLst>
      <p:ext uri="{BB962C8B-B14F-4D97-AF65-F5344CB8AC3E}">
        <p14:creationId xmlns:p14="http://schemas.microsoft.com/office/powerpoint/2010/main" val="385690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C01B2-D07A-0243-A47E-7AACB285F15D}" type="datetimeFigureOut">
              <a:t>5/2/20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F9550-5D90-BE4D-A824-570C3FDA5FC4}" type="slidenum">
              <a:t>‹#›</a:t>
            </a:fld>
            <a:endParaRPr lang="en-US"/>
          </a:p>
        </p:txBody>
      </p:sp>
    </p:spTree>
    <p:extLst>
      <p:ext uri="{BB962C8B-B14F-4D97-AF65-F5344CB8AC3E}">
        <p14:creationId xmlns:p14="http://schemas.microsoft.com/office/powerpoint/2010/main" val="1706467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tartingfresh.net/11.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archive.org/stream/cu31924092344138%20-%20page/n116/mode/1u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33 Practice Citing Sources (Answers)-28_eng_rw_v4.pptx</a:t>
            </a:r>
          </a:p>
        </p:txBody>
      </p:sp>
      <p:sp>
        <p:nvSpPr>
          <p:cNvPr id="4" name="Title 1"/>
          <p:cNvSpPr txBox="1">
            <a:spLocks/>
          </p:cNvSpPr>
          <p:nvPr/>
        </p:nvSpPr>
        <p:spPr>
          <a:xfrm>
            <a:off x="298450" y="2971800"/>
            <a:ext cx="8547100" cy="107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90170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30000" noProof="0" dirty="0">
                <a:ln>
                  <a:noFill/>
                </a:ln>
                <a:solidFill>
                  <a:prstClr val="black"/>
                </a:solidFill>
                <a:effectLst/>
                <a:uLnTx/>
                <a:uFillTx/>
                <a:latin typeface="Calibri"/>
                <a:ea typeface="+mj-ea"/>
                <a:cs typeface="+mj-cs"/>
              </a:rPr>
              <a:t>1 </a:t>
            </a:r>
            <a:r>
              <a:rPr kumimoji="0" lang="en-US" sz="2800" b="0" i="0" u="none" strike="noStrike" kern="1200" cap="none" spc="0" normalizeH="0" baseline="0" noProof="0" dirty="0">
                <a:ln>
                  <a:noFill/>
                </a:ln>
                <a:solidFill>
                  <a:prstClr val="black"/>
                </a:solidFill>
                <a:effectLst/>
                <a:uLnTx/>
                <a:uFillTx/>
                <a:latin typeface="Calibri"/>
                <a:ea typeface="+mj-ea"/>
                <a:cs typeface="+mj-cs"/>
              </a:rPr>
              <a:t>Note</a:t>
            </a:r>
          </a:p>
        </p:txBody>
      </p:sp>
      <p:sp>
        <p:nvSpPr>
          <p:cNvPr id="5" name="Title 1"/>
          <p:cNvSpPr txBox="1">
            <a:spLocks/>
          </p:cNvSpPr>
          <p:nvPr/>
        </p:nvSpPr>
        <p:spPr>
          <a:xfrm>
            <a:off x="298450" y="41719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90170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30000" noProof="0" dirty="0">
                <a:ln>
                  <a:noFill/>
                </a:ln>
                <a:solidFill>
                  <a:prstClr val="black"/>
                </a:solidFill>
                <a:effectLst/>
                <a:uLnTx/>
                <a:uFillTx/>
                <a:latin typeface="Calibri"/>
                <a:ea typeface="+mj-ea"/>
                <a:cs typeface="+mj-cs"/>
              </a:rPr>
              <a:t>5 </a:t>
            </a:r>
            <a:r>
              <a:rPr kumimoji="0" lang="en-US" sz="2800" b="0" i="0" u="none" strike="noStrike" kern="1200" cap="none" spc="0" normalizeH="0" baseline="0" noProof="0" dirty="0">
                <a:ln>
                  <a:noFill/>
                </a:ln>
                <a:solidFill>
                  <a:prstClr val="black"/>
                </a:solidFill>
                <a:effectLst/>
                <a:uLnTx/>
                <a:uFillTx/>
                <a:latin typeface="Calibri"/>
                <a:ea typeface="+mj-ea"/>
                <a:cs typeface="+mj-cs"/>
              </a:rPr>
              <a:t>Repeat</a:t>
            </a:r>
          </a:p>
        </p:txBody>
      </p:sp>
      <p:sp>
        <p:nvSpPr>
          <p:cNvPr id="6" name="Title 1"/>
          <p:cNvSpPr txBox="1">
            <a:spLocks/>
          </p:cNvSpPr>
          <p:nvPr/>
        </p:nvSpPr>
        <p:spPr>
          <a:xfrm>
            <a:off x="298450" y="52324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marR="0" lvl="0" indent="-90170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j-ea"/>
                <a:cs typeface="+mj-cs"/>
              </a:rPr>
              <a:t>Bibliography</a:t>
            </a:r>
          </a:p>
        </p:txBody>
      </p:sp>
      <p:sp>
        <p:nvSpPr>
          <p:cNvPr id="7" name="Title 1">
            <a:extLst>
              <a:ext uri="{FF2B5EF4-FFF2-40B4-BE49-F238E27FC236}">
                <a16:creationId xmlns:a16="http://schemas.microsoft.com/office/drawing/2014/main" id="{72F9A1E7-6F7D-E64D-B347-F66E70BCC1CF}"/>
              </a:ext>
            </a:extLst>
          </p:cNvPr>
          <p:cNvSpPr txBox="1">
            <a:spLocks/>
          </p:cNvSpPr>
          <p:nvPr/>
        </p:nvSpPr>
        <p:spPr>
          <a:xfrm>
            <a:off x="353869" y="840509"/>
            <a:ext cx="8547100" cy="201064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7938" indent="-7938" algn="l"/>
            <a:r>
              <a:rPr kumimoji="0" lang="en-US" sz="2400" b="0" i="0" u="none" strike="noStrike" kern="1200" cap="none" spc="0" normalizeH="0" baseline="0" noProof="0" dirty="0">
                <a:ln>
                  <a:noFill/>
                </a:ln>
                <a:solidFill>
                  <a:prstClr val="black"/>
                </a:solidFill>
                <a:effectLst/>
                <a:uLnTx/>
                <a:uFillTx/>
                <a:latin typeface="Calibri"/>
                <a:ea typeface="+mj-ea"/>
                <a:cs typeface="+mj-cs"/>
              </a:rPr>
              <a:t>Here are the answers to </a:t>
            </a:r>
            <a:r>
              <a:rPr lang="en-US" sz="2400" dirty="0">
                <a:solidFill>
                  <a:prstClr val="black"/>
                </a:solidFill>
              </a:rPr>
              <a:t>the 32 Practice Citing Sources (Blank)-28_eng_rw_v6.pptx file.</a:t>
            </a:r>
            <a:endParaRPr kumimoji="0" lang="en-US"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70476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7AD15A-0D64-9144-9FE5-76CEA790B0EC}"/>
              </a:ext>
            </a:extLst>
          </p:cNvPr>
          <p:cNvPicPr>
            <a:picLocks noChangeAspect="1"/>
          </p:cNvPicPr>
          <p:nvPr/>
        </p:nvPicPr>
        <p:blipFill>
          <a:blip r:embed="rId2"/>
          <a:stretch>
            <a:fillRect/>
          </a:stretch>
        </p:blipFill>
        <p:spPr>
          <a:xfrm>
            <a:off x="4572000" y="0"/>
            <a:ext cx="5143500" cy="6858000"/>
          </a:xfrm>
          <a:prstGeom prst="rect">
            <a:avLst/>
          </a:prstGeom>
        </p:spPr>
      </p:pic>
      <p:pic>
        <p:nvPicPr>
          <p:cNvPr id="4" name="Picture 3">
            <a:extLst>
              <a:ext uri="{FF2B5EF4-FFF2-40B4-BE49-F238E27FC236}">
                <a16:creationId xmlns:a16="http://schemas.microsoft.com/office/drawing/2014/main" id="{E6D3EE5B-3729-9640-812A-BB196FB61BCF}"/>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191233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4: Book of Primary Sources (WS 5.36)</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Philo, </a:t>
            </a:r>
            <a:r>
              <a:rPr lang="en-US" sz="2800" i="1" dirty="0"/>
              <a:t>On Husbandry </a:t>
            </a:r>
            <a:r>
              <a:rPr lang="en-US" sz="2800" dirty="0"/>
              <a:t>8.36-38 (Elwell and Yarbrough, </a:t>
            </a:r>
            <a:r>
              <a:rPr lang="en-US" sz="2800" i="1" dirty="0"/>
              <a:t>Readings from the First-Century World</a:t>
            </a:r>
            <a:r>
              <a:rPr lang="en-US" sz="2800" dirty="0"/>
              <a:t>, 189).</a:t>
            </a:r>
          </a:p>
        </p:txBody>
      </p:sp>
      <p:sp>
        <p:nvSpPr>
          <p:cNvPr id="5" name="Title 1"/>
          <p:cNvSpPr txBox="1">
            <a:spLocks/>
          </p:cNvSpPr>
          <p:nvPr/>
        </p:nvSpPr>
        <p:spPr>
          <a:xfrm>
            <a:off x="355600" y="2826139"/>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Philo, </a:t>
            </a:r>
            <a:r>
              <a:rPr lang="en-US" sz="2800" i="1" dirty="0"/>
              <a:t>On Husbandry </a:t>
            </a:r>
            <a:r>
              <a:rPr lang="en-US" sz="2800" dirty="0"/>
              <a:t>8.36-38.</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Philo. </a:t>
            </a:r>
            <a:r>
              <a:rPr lang="en-US" sz="2800" i="1" dirty="0"/>
              <a:t>Readings from the First-Century World</a:t>
            </a:r>
            <a:r>
              <a:rPr lang="en-US" sz="2800" dirty="0"/>
              <a:t>. Eds. Walter A. Elwell and Robert W. Yarbrough. Grand Rapids, MI: Baker, 1998.</a:t>
            </a:r>
          </a:p>
        </p:txBody>
      </p:sp>
    </p:spTree>
    <p:extLst>
      <p:ext uri="{BB962C8B-B14F-4D97-AF65-F5344CB8AC3E}">
        <p14:creationId xmlns:p14="http://schemas.microsoft.com/office/powerpoint/2010/main" val="312493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0EAFF-DFAF-C24B-B23A-6A658E9FDB77}"/>
              </a:ext>
            </a:extLst>
          </p:cNvPr>
          <p:cNvPicPr>
            <a:picLocks noChangeAspect="1"/>
          </p:cNvPicPr>
          <p:nvPr/>
        </p:nvPicPr>
        <p:blipFill>
          <a:blip r:embed="rId2"/>
          <a:stretch>
            <a:fillRect/>
          </a:stretch>
        </p:blipFill>
        <p:spPr>
          <a:xfrm>
            <a:off x="4269316" y="0"/>
            <a:ext cx="5143500" cy="6858000"/>
          </a:xfrm>
          <a:prstGeom prst="rect">
            <a:avLst/>
          </a:prstGeom>
        </p:spPr>
      </p:pic>
      <p:pic>
        <p:nvPicPr>
          <p:cNvPr id="3" name="Picture 2">
            <a:extLst>
              <a:ext uri="{FF2B5EF4-FFF2-40B4-BE49-F238E27FC236}">
                <a16:creationId xmlns:a16="http://schemas.microsoft.com/office/drawing/2014/main" id="{2614A9CE-0E19-674C-AB92-8C280E33590E}"/>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335186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623AA9-0682-844D-A98F-E26D241C43B0}"/>
              </a:ext>
            </a:extLst>
          </p:cNvPr>
          <p:cNvPicPr>
            <a:picLocks noChangeAspect="1"/>
          </p:cNvPicPr>
          <p:nvPr/>
        </p:nvPicPr>
        <p:blipFill>
          <a:blip r:embed="rId2"/>
          <a:stretch>
            <a:fillRect/>
          </a:stretch>
        </p:blipFill>
        <p:spPr>
          <a:xfrm>
            <a:off x="0" y="0"/>
            <a:ext cx="5143500" cy="6858000"/>
          </a:xfrm>
          <a:prstGeom prst="rect">
            <a:avLst/>
          </a:prstGeom>
        </p:spPr>
      </p:pic>
      <p:pic>
        <p:nvPicPr>
          <p:cNvPr id="5" name="Picture 4">
            <a:extLst>
              <a:ext uri="{FF2B5EF4-FFF2-40B4-BE49-F238E27FC236}">
                <a16:creationId xmlns:a16="http://schemas.microsoft.com/office/drawing/2014/main" id="{95DD5C46-850E-7A4F-B709-76CC7B97D144}"/>
              </a:ext>
            </a:extLst>
          </p:cNvPr>
          <p:cNvPicPr>
            <a:picLocks noChangeAspect="1"/>
          </p:cNvPicPr>
          <p:nvPr/>
        </p:nvPicPr>
        <p:blipFill>
          <a:blip r:embed="rId3"/>
          <a:stretch>
            <a:fillRect/>
          </a:stretch>
        </p:blipFill>
        <p:spPr>
          <a:xfrm>
            <a:off x="4294011" y="0"/>
            <a:ext cx="5143500" cy="6858000"/>
          </a:xfrm>
          <a:prstGeom prst="rect">
            <a:avLst/>
          </a:prstGeom>
        </p:spPr>
      </p:pic>
    </p:spTree>
    <p:extLst>
      <p:ext uri="{BB962C8B-B14F-4D97-AF65-F5344CB8AC3E}">
        <p14:creationId xmlns:p14="http://schemas.microsoft.com/office/powerpoint/2010/main" val="50728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5: Greek Lexicon with BibleWorks Greek Font (WS 5.24)</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l-GR" sz="2800" dirty="0"/>
              <a:t> </a:t>
            </a:r>
            <a:r>
              <a:rPr lang="en-US" sz="2800" dirty="0"/>
              <a:t>"</a:t>
            </a:r>
            <a:r>
              <a:rPr lang="en-US" sz="2800" dirty="0">
                <a:latin typeface="Bwgrki"/>
                <a:cs typeface="Bwgrki"/>
              </a:rPr>
              <a:t>poiki,loj</a:t>
            </a:r>
            <a:r>
              <a:rPr lang="en-US" sz="2800" dirty="0"/>
              <a:t>," BDAG 683.</a:t>
            </a:r>
            <a:endParaRPr lang="en-SG" sz="2800" dirty="0"/>
          </a:p>
          <a:p>
            <a:pPr indent="901700" algn="l"/>
            <a:endParaRPr lang="en-US" sz="2800" dirty="0"/>
          </a:p>
        </p:txBody>
      </p:sp>
      <p:sp>
        <p:nvSpPr>
          <p:cNvPr id="5" name="Title 1"/>
          <p:cNvSpPr txBox="1">
            <a:spLocks/>
          </p:cNvSpPr>
          <p:nvPr/>
        </p:nvSpPr>
        <p:spPr>
          <a:xfrm>
            <a:off x="355600" y="281207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 BDAG 683.</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896938" indent="-889000" algn="l"/>
            <a:r>
              <a:rPr lang="en-US" sz="2800" dirty="0"/>
              <a:t>Bauer, W., F. W. Danker, W. F. Arndt, and F. W. Gingrich. </a:t>
            </a:r>
            <a:r>
              <a:rPr lang="en-US" sz="2800" i="1" dirty="0"/>
              <a:t>A Greek-English Lexicon of the New Testament and Other Early Christian Literature.</a:t>
            </a:r>
            <a:r>
              <a:rPr lang="en-US" sz="2800" dirty="0"/>
              <a:t> 2d ed. Chicago: University of Chicago Press, 1979.</a:t>
            </a:r>
            <a:endParaRPr lang="en-SG" sz="2800" dirty="0"/>
          </a:p>
        </p:txBody>
      </p:sp>
    </p:spTree>
    <p:extLst>
      <p:ext uri="{BB962C8B-B14F-4D97-AF65-F5344CB8AC3E}">
        <p14:creationId xmlns:p14="http://schemas.microsoft.com/office/powerpoint/2010/main" val="31249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35421-BA6E-1A43-8B27-0E684D686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7977" y="891822"/>
            <a:ext cx="4474634" cy="5966178"/>
          </a:xfrm>
          <a:prstGeom prst="rect">
            <a:avLst/>
          </a:prstGeom>
        </p:spPr>
      </p:pic>
      <p:pic>
        <p:nvPicPr>
          <p:cNvPr id="3" name="Picture 2">
            <a:extLst>
              <a:ext uri="{FF2B5EF4-FFF2-40B4-BE49-F238E27FC236}">
                <a16:creationId xmlns:a16="http://schemas.microsoft.com/office/drawing/2014/main" id="{8399BE09-6840-F74E-8BC4-B083B996FFEA}"/>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288716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318D5A-9480-324B-AB17-9CCD175F5D5B}"/>
              </a:ext>
            </a:extLst>
          </p:cNvPr>
          <p:cNvPicPr>
            <a:picLocks noChangeAspect="1"/>
          </p:cNvPicPr>
          <p:nvPr/>
        </p:nvPicPr>
        <p:blipFill>
          <a:blip r:embed="rId2"/>
          <a:stretch>
            <a:fillRect/>
          </a:stretch>
        </p:blipFill>
        <p:spPr>
          <a:xfrm>
            <a:off x="4000500" y="0"/>
            <a:ext cx="5143500" cy="6858000"/>
          </a:xfrm>
          <a:prstGeom prst="rect">
            <a:avLst/>
          </a:prstGeom>
        </p:spPr>
      </p:pic>
      <p:pic>
        <p:nvPicPr>
          <p:cNvPr id="3" name="Picture 2">
            <a:extLst>
              <a:ext uri="{FF2B5EF4-FFF2-40B4-BE49-F238E27FC236}">
                <a16:creationId xmlns:a16="http://schemas.microsoft.com/office/drawing/2014/main" id="{CA8C495A-3837-FA48-A5B1-AB7883B4D902}"/>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213939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6: Hebrew Lexicon with BibleWorks Hebrew Font (WS 5.24)</a:t>
            </a:r>
          </a:p>
        </p:txBody>
      </p:sp>
      <p:sp>
        <p:nvSpPr>
          <p:cNvPr id="5" name="Title 1"/>
          <p:cNvSpPr txBox="1">
            <a:spLocks/>
          </p:cNvSpPr>
          <p:nvPr/>
        </p:nvSpPr>
        <p:spPr>
          <a:xfrm>
            <a:off x="355600" y="253071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i="1" dirty="0"/>
              <a:t> </a:t>
            </a:r>
            <a:r>
              <a:rPr lang="en-US" sz="2800" dirty="0"/>
              <a:t>BDB 783.</a:t>
            </a:r>
            <a:endParaRPr lang="en-SG" sz="2800" dirty="0"/>
          </a:p>
          <a:p>
            <a:pPr indent="901700" algn="l"/>
            <a:endParaRPr lang="en-US" sz="2800" dirty="0"/>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896938" indent="-896938" algn="l"/>
            <a:r>
              <a:rPr lang="en-US" sz="2800" dirty="0"/>
              <a:t>Brown, Francis, S. R. Driver and Charles A. Briggs. </a:t>
            </a:r>
            <a:r>
              <a:rPr lang="en-US" sz="2800" i="1" dirty="0"/>
              <a:t>Hebrew and English Lexicon</a:t>
            </a:r>
            <a:r>
              <a:rPr lang="en-US" sz="2800" dirty="0"/>
              <a:t>. Peabody, MA: Hendrickson, 1979.</a:t>
            </a:r>
            <a:endParaRPr lang="en-SG" sz="2800" dirty="0"/>
          </a:p>
        </p:txBody>
      </p:sp>
      <p:sp>
        <p:nvSpPr>
          <p:cNvPr id="7" name="Title 1"/>
          <p:cNvSpPr txBox="1">
            <a:spLocks/>
          </p:cNvSpPr>
          <p:nvPr/>
        </p:nvSpPr>
        <p:spPr>
          <a:xfrm>
            <a:off x="355600" y="1042286"/>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 "</a:t>
            </a:r>
            <a:r>
              <a:rPr lang="en-US" sz="4100" dirty="0">
                <a:latin typeface="Bwhebb"/>
                <a:cs typeface="Bwhebb"/>
              </a:rPr>
              <a:t>rc;['</a:t>
            </a:r>
            <a:r>
              <a:rPr lang="en-US" sz="2800" dirty="0"/>
              <a:t>," BDB 783.</a:t>
            </a:r>
            <a:endParaRPr lang="en-SG" sz="2800" dirty="0"/>
          </a:p>
          <a:p>
            <a:pPr indent="901700" algn="l"/>
            <a:endParaRPr lang="en-US" sz="2800" dirty="0"/>
          </a:p>
        </p:txBody>
      </p:sp>
    </p:spTree>
    <p:extLst>
      <p:ext uri="{BB962C8B-B14F-4D97-AF65-F5344CB8AC3E}">
        <p14:creationId xmlns:p14="http://schemas.microsoft.com/office/powerpoint/2010/main" val="259432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00B51-B8CF-8D41-B1C0-E7C26BC63F58}"/>
              </a:ext>
            </a:extLst>
          </p:cNvPr>
          <p:cNvPicPr>
            <a:picLocks noChangeAspect="1"/>
          </p:cNvPicPr>
          <p:nvPr/>
        </p:nvPicPr>
        <p:blipFill>
          <a:blip r:embed="rId2"/>
          <a:stretch>
            <a:fillRect/>
          </a:stretch>
        </p:blipFill>
        <p:spPr>
          <a:xfrm>
            <a:off x="-571500" y="0"/>
            <a:ext cx="5143500" cy="6858000"/>
          </a:xfrm>
          <a:prstGeom prst="rect">
            <a:avLst/>
          </a:prstGeom>
        </p:spPr>
      </p:pic>
      <p:pic>
        <p:nvPicPr>
          <p:cNvPr id="5" name="Picture 4">
            <a:extLst>
              <a:ext uri="{FF2B5EF4-FFF2-40B4-BE49-F238E27FC236}">
                <a16:creationId xmlns:a16="http://schemas.microsoft.com/office/drawing/2014/main" id="{5C0415C6-39AA-354A-B09A-8D3FA42A5141}"/>
              </a:ext>
            </a:extLst>
          </p:cNvPr>
          <p:cNvPicPr>
            <a:picLocks noChangeAspect="1"/>
          </p:cNvPicPr>
          <p:nvPr/>
        </p:nvPicPr>
        <p:blipFill>
          <a:blip r:embed="rId3"/>
          <a:stretch>
            <a:fillRect/>
          </a:stretch>
        </p:blipFill>
        <p:spPr>
          <a:xfrm>
            <a:off x="4258028" y="0"/>
            <a:ext cx="5143500" cy="6858000"/>
          </a:xfrm>
          <a:prstGeom prst="rect">
            <a:avLst/>
          </a:prstGeom>
        </p:spPr>
      </p:pic>
    </p:spTree>
    <p:extLst>
      <p:ext uri="{BB962C8B-B14F-4D97-AF65-F5344CB8AC3E}">
        <p14:creationId xmlns:p14="http://schemas.microsoft.com/office/powerpoint/2010/main" val="172968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4A9C52-DCC1-5248-8B70-D77EFD21F06C}"/>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545C56D1-CC3F-2244-BD16-F556013E66CE}"/>
              </a:ext>
            </a:extLst>
          </p:cNvPr>
          <p:cNvPicPr>
            <a:picLocks noChangeAspect="1"/>
          </p:cNvPicPr>
          <p:nvPr/>
        </p:nvPicPr>
        <p:blipFill>
          <a:blip r:embed="rId3"/>
          <a:stretch>
            <a:fillRect/>
          </a:stretch>
        </p:blipFill>
        <p:spPr>
          <a:xfrm>
            <a:off x="0" y="0"/>
            <a:ext cx="5143500" cy="6858000"/>
          </a:xfrm>
          <a:prstGeom prst="rect">
            <a:avLst/>
          </a:prstGeom>
        </p:spPr>
      </p:pic>
      <p:pic>
        <p:nvPicPr>
          <p:cNvPr id="6" name="Picture 5">
            <a:extLst>
              <a:ext uri="{FF2B5EF4-FFF2-40B4-BE49-F238E27FC236}">
                <a16:creationId xmlns:a16="http://schemas.microsoft.com/office/drawing/2014/main" id="{E5D8D90D-3D80-064D-9D3C-5308AC0586A6}"/>
              </a:ext>
            </a:extLst>
          </p:cNvPr>
          <p:cNvPicPr>
            <a:picLocks noChangeAspect="1"/>
          </p:cNvPicPr>
          <p:nvPr/>
        </p:nvPicPr>
        <p:blipFill>
          <a:blip r:embed="rId4"/>
          <a:stretch>
            <a:fillRect/>
          </a:stretch>
        </p:blipFill>
        <p:spPr>
          <a:xfrm>
            <a:off x="4000500" y="0"/>
            <a:ext cx="5143500" cy="6858000"/>
          </a:xfrm>
          <a:prstGeom prst="rect">
            <a:avLst/>
          </a:prstGeom>
        </p:spPr>
      </p:pic>
    </p:spTree>
    <p:extLst>
      <p:ext uri="{BB962C8B-B14F-4D97-AF65-F5344CB8AC3E}">
        <p14:creationId xmlns:p14="http://schemas.microsoft.com/office/powerpoint/2010/main" val="208015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1: Book with One Author (WS 5.1)</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Ben Witherington III, </a:t>
            </a:r>
            <a:r>
              <a:rPr lang="en-US" sz="2800" i="1" dirty="0"/>
              <a:t>The Gospel Code: Novel Claims About Jesus, Mary Magdalene and Da Vinci</a:t>
            </a:r>
            <a:r>
              <a:rPr lang="en-US" sz="2800" dirty="0"/>
              <a:t> (Downers Grove, IL: IVP, 2004), 129.</a:t>
            </a:r>
          </a:p>
          <a:p>
            <a:pPr indent="901700" algn="l"/>
            <a:r>
              <a:rPr lang="en-US" sz="2800" dirty="0"/>
              <a:t> </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 </a:t>
            </a:r>
            <a:r>
              <a:rPr lang="en-US" sz="2800" dirty="0"/>
              <a:t>Witherington, </a:t>
            </a:r>
            <a:r>
              <a:rPr lang="en-US" sz="2800" i="1" dirty="0"/>
              <a:t>The Gospel Code, </a:t>
            </a:r>
            <a:r>
              <a:rPr lang="en-US" sz="2800" dirty="0"/>
              <a:t>129.  </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Witherington, Ben, III. </a:t>
            </a:r>
            <a:r>
              <a:rPr lang="en-US" sz="2800" i="1" dirty="0"/>
              <a:t>The Gospel Code: Novel Claims About Jesus, Mary Magdalene and Da Vinci</a:t>
            </a:r>
            <a:r>
              <a:rPr lang="en-US" sz="2800" dirty="0"/>
              <a:t>. Downers Grove, IL: IVP, 2004. </a:t>
            </a:r>
          </a:p>
        </p:txBody>
      </p:sp>
    </p:spTree>
    <p:extLst>
      <p:ext uri="{BB962C8B-B14F-4D97-AF65-F5344CB8AC3E}">
        <p14:creationId xmlns:p14="http://schemas.microsoft.com/office/powerpoint/2010/main" val="356481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7: Journal Article with One Author (WS 5.13)</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Sandra L. Glahn, “Weaker Vessels and Calling Husbands 'Lord': Was Peter Insulting Wives?” </a:t>
            </a:r>
            <a:r>
              <a:rPr lang="en-US" sz="2800" i="1"/>
              <a:t>BS</a:t>
            </a:r>
            <a:r>
              <a:rPr lang="en-US" sz="2800"/>
              <a:t> 174, </a:t>
            </a:r>
            <a:r>
              <a:rPr lang="en-US" sz="2800" dirty="0"/>
              <a:t>no. 1 (2017): 73.</a:t>
            </a:r>
          </a:p>
        </p:txBody>
      </p:sp>
      <p:sp>
        <p:nvSpPr>
          <p:cNvPr id="5" name="Title 1"/>
          <p:cNvSpPr txBox="1">
            <a:spLocks/>
          </p:cNvSpPr>
          <p:nvPr/>
        </p:nvSpPr>
        <p:spPr>
          <a:xfrm>
            <a:off x="355600" y="2783935"/>
            <a:ext cx="8547100" cy="866966"/>
          </a:xfrm>
          <a:prstGeom prst="rect">
            <a:avLst/>
          </a:prstGeom>
        </p:spPr>
        <p:txBody>
          <a:bodyPr vert="horz" lIns="91440" tIns="45720" rIns="91440" bIns="45720" rtlCol="0" anchor="t">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Glahn, "Weaker Vessels and Calling Husbands 'Lord,'" 73.</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Glahn, Sandra L. “Weaker Vessels and Calling Husbands 'Lord': Was Peter Insulting Wives?” </a:t>
            </a:r>
            <a:r>
              <a:rPr lang="en-US" sz="2800" i="1" dirty="0"/>
              <a:t>Bibliotheca Sacra </a:t>
            </a:r>
            <a:r>
              <a:rPr lang="en-US" sz="2800" dirty="0"/>
              <a:t>174, no. 1 (2017): 73.</a:t>
            </a:r>
          </a:p>
        </p:txBody>
      </p:sp>
    </p:spTree>
    <p:extLst>
      <p:ext uri="{BB962C8B-B14F-4D97-AF65-F5344CB8AC3E}">
        <p14:creationId xmlns:p14="http://schemas.microsoft.com/office/powerpoint/2010/main" val="31249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01B38-3BDB-1541-BE22-B71CAD79AB03}"/>
              </a:ext>
            </a:extLst>
          </p:cNvPr>
          <p:cNvPicPr>
            <a:picLocks noChangeAspect="1"/>
          </p:cNvPicPr>
          <p:nvPr/>
        </p:nvPicPr>
        <p:blipFill>
          <a:blip r:embed="rId2"/>
          <a:stretch>
            <a:fillRect/>
          </a:stretch>
        </p:blipFill>
        <p:spPr>
          <a:xfrm>
            <a:off x="-485422" y="0"/>
            <a:ext cx="5143500" cy="6858000"/>
          </a:xfrm>
          <a:prstGeom prst="rect">
            <a:avLst/>
          </a:prstGeom>
        </p:spPr>
      </p:pic>
      <p:pic>
        <p:nvPicPr>
          <p:cNvPr id="5" name="Picture 4">
            <a:extLst>
              <a:ext uri="{FF2B5EF4-FFF2-40B4-BE49-F238E27FC236}">
                <a16:creationId xmlns:a16="http://schemas.microsoft.com/office/drawing/2014/main" id="{4BD0F229-344F-D24B-9474-AFDF08630F1A}"/>
              </a:ext>
            </a:extLst>
          </p:cNvPr>
          <p:cNvPicPr>
            <a:picLocks noChangeAspect="1"/>
          </p:cNvPicPr>
          <p:nvPr/>
        </p:nvPicPr>
        <p:blipFill>
          <a:blip r:embed="rId3"/>
          <a:stretch>
            <a:fillRect/>
          </a:stretch>
        </p:blipFill>
        <p:spPr>
          <a:xfrm>
            <a:off x="4169833" y="0"/>
            <a:ext cx="5143500" cy="6858000"/>
          </a:xfrm>
          <a:prstGeom prst="rect">
            <a:avLst/>
          </a:prstGeom>
        </p:spPr>
      </p:pic>
    </p:spTree>
    <p:extLst>
      <p:ext uri="{BB962C8B-B14F-4D97-AF65-F5344CB8AC3E}">
        <p14:creationId xmlns:p14="http://schemas.microsoft.com/office/powerpoint/2010/main" val="37113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4F567-6220-9D4D-B4A2-0D60CE8B7FEE}"/>
              </a:ext>
            </a:extLst>
          </p:cNvPr>
          <p:cNvPicPr>
            <a:picLocks noChangeAspect="1"/>
          </p:cNvPicPr>
          <p:nvPr/>
        </p:nvPicPr>
        <p:blipFill>
          <a:blip r:embed="rId2"/>
          <a:stretch>
            <a:fillRect/>
          </a:stretch>
        </p:blipFill>
        <p:spPr>
          <a:xfrm>
            <a:off x="4567766" y="0"/>
            <a:ext cx="5143500" cy="6858000"/>
          </a:xfrm>
          <a:prstGeom prst="rect">
            <a:avLst/>
          </a:prstGeom>
        </p:spPr>
      </p:pic>
      <p:pic>
        <p:nvPicPr>
          <p:cNvPr id="3" name="Picture 2">
            <a:extLst>
              <a:ext uri="{FF2B5EF4-FFF2-40B4-BE49-F238E27FC236}">
                <a16:creationId xmlns:a16="http://schemas.microsoft.com/office/drawing/2014/main" id="{0D3B91E6-A899-B443-958C-3F8FF723FB35}"/>
              </a:ext>
            </a:extLst>
          </p:cNvPr>
          <p:cNvPicPr>
            <a:picLocks noChangeAspect="1"/>
          </p:cNvPicPr>
          <p:nvPr/>
        </p:nvPicPr>
        <p:blipFill>
          <a:blip r:embed="rId3"/>
          <a:stretch>
            <a:fillRect/>
          </a:stretch>
        </p:blipFill>
        <p:spPr>
          <a:xfrm>
            <a:off x="-259645" y="0"/>
            <a:ext cx="5143500" cy="6858000"/>
          </a:xfrm>
          <a:prstGeom prst="rect">
            <a:avLst/>
          </a:prstGeom>
        </p:spPr>
      </p:pic>
    </p:spTree>
    <p:extLst>
      <p:ext uri="{BB962C8B-B14F-4D97-AF65-F5344CB8AC3E}">
        <p14:creationId xmlns:p14="http://schemas.microsoft.com/office/powerpoint/2010/main" val="33689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8: Journal Book Review (WS 5.22)</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David A. Croteau, “Book Review on Galatians,” </a:t>
            </a:r>
            <a:r>
              <a:rPr lang="en-US" sz="2800" i="1" dirty="0"/>
              <a:t>JETS</a:t>
            </a:r>
            <a:r>
              <a:rPr lang="en-US" sz="2800" dirty="0"/>
              <a:t> 59, no. 2</a:t>
            </a:r>
            <a:r>
              <a:rPr lang="en-US" sz="2800" i="1" dirty="0"/>
              <a:t> </a:t>
            </a:r>
            <a:r>
              <a:rPr lang="en-US" sz="2800" dirty="0"/>
              <a:t>(2016): 411.</a:t>
            </a:r>
          </a:p>
          <a:p>
            <a:pPr indent="901700" algn="l"/>
            <a:endParaRPr lang="en-US" sz="2800" dirty="0"/>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 Croteau, “Book Review on Galatians,”  411.</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Croteau, David A. “Book Review on Galatians.”</a:t>
            </a:r>
            <a:r>
              <a:rPr lang="en-US" sz="2800" i="1" dirty="0"/>
              <a:t> Journal of the Evangelical Theological Society </a:t>
            </a:r>
            <a:r>
              <a:rPr lang="en-US" sz="2800" dirty="0"/>
              <a:t>59 , no. 2 (2016): 411-13.</a:t>
            </a:r>
          </a:p>
        </p:txBody>
      </p:sp>
    </p:spTree>
    <p:extLst>
      <p:ext uri="{BB962C8B-B14F-4D97-AF65-F5344CB8AC3E}">
        <p14:creationId xmlns:p14="http://schemas.microsoft.com/office/powerpoint/2010/main" val="312493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B39C7-7E1B-A74A-98B8-CB4B6DF475E4}"/>
              </a:ext>
            </a:extLst>
          </p:cNvPr>
          <p:cNvPicPr>
            <a:picLocks noChangeAspect="1"/>
          </p:cNvPicPr>
          <p:nvPr/>
        </p:nvPicPr>
        <p:blipFill>
          <a:blip r:embed="rId2"/>
          <a:stretch>
            <a:fillRect/>
          </a:stretch>
        </p:blipFill>
        <p:spPr>
          <a:xfrm>
            <a:off x="0" y="0"/>
            <a:ext cx="5143500" cy="6858000"/>
          </a:xfrm>
          <a:prstGeom prst="rect">
            <a:avLst/>
          </a:prstGeom>
        </p:spPr>
      </p:pic>
      <p:pic>
        <p:nvPicPr>
          <p:cNvPr id="7" name="Picture 6">
            <a:extLst>
              <a:ext uri="{FF2B5EF4-FFF2-40B4-BE49-F238E27FC236}">
                <a16:creationId xmlns:a16="http://schemas.microsoft.com/office/drawing/2014/main" id="{C44647AE-B9C7-CB45-B7D6-DF704D713EDA}"/>
              </a:ext>
            </a:extLst>
          </p:cNvPr>
          <p:cNvPicPr>
            <a:picLocks noChangeAspect="1"/>
          </p:cNvPicPr>
          <p:nvPr/>
        </p:nvPicPr>
        <p:blipFill>
          <a:blip r:embed="rId3"/>
          <a:stretch>
            <a:fillRect/>
          </a:stretch>
        </p:blipFill>
        <p:spPr>
          <a:xfrm>
            <a:off x="4348339" y="0"/>
            <a:ext cx="5143500" cy="6858000"/>
          </a:xfrm>
          <a:prstGeom prst="rect">
            <a:avLst/>
          </a:prstGeom>
        </p:spPr>
      </p:pic>
    </p:spTree>
    <p:extLst>
      <p:ext uri="{BB962C8B-B14F-4D97-AF65-F5344CB8AC3E}">
        <p14:creationId xmlns:p14="http://schemas.microsoft.com/office/powerpoint/2010/main" val="306999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6312D-8A94-6346-98B9-AD1AC9AE753D}"/>
              </a:ext>
            </a:extLst>
          </p:cNvPr>
          <p:cNvPicPr>
            <a:picLocks noChangeAspect="1"/>
          </p:cNvPicPr>
          <p:nvPr/>
        </p:nvPicPr>
        <p:blipFill>
          <a:blip r:embed="rId2"/>
          <a:stretch>
            <a:fillRect/>
          </a:stretch>
        </p:blipFill>
        <p:spPr>
          <a:xfrm>
            <a:off x="4391378" y="0"/>
            <a:ext cx="5143500" cy="6858000"/>
          </a:xfrm>
          <a:prstGeom prst="rect">
            <a:avLst/>
          </a:prstGeom>
        </p:spPr>
      </p:pic>
      <p:pic>
        <p:nvPicPr>
          <p:cNvPr id="4" name="Picture 3">
            <a:extLst>
              <a:ext uri="{FF2B5EF4-FFF2-40B4-BE49-F238E27FC236}">
                <a16:creationId xmlns:a16="http://schemas.microsoft.com/office/drawing/2014/main" id="{9F4D3AE7-5B63-954F-9F54-F1268A93F276}"/>
              </a:ext>
            </a:extLst>
          </p:cNvPr>
          <p:cNvPicPr>
            <a:picLocks noChangeAspect="1"/>
          </p:cNvPicPr>
          <p:nvPr/>
        </p:nvPicPr>
        <p:blipFill>
          <a:blip r:embed="rId3"/>
          <a:stretch>
            <a:fillRect/>
          </a:stretch>
        </p:blipFill>
        <p:spPr>
          <a:xfrm>
            <a:off x="22578" y="0"/>
            <a:ext cx="5143500" cy="6858000"/>
          </a:xfrm>
          <a:prstGeom prst="rect">
            <a:avLst/>
          </a:prstGeom>
        </p:spPr>
      </p:pic>
    </p:spTree>
    <p:extLst>
      <p:ext uri="{BB962C8B-B14F-4D97-AF65-F5344CB8AC3E}">
        <p14:creationId xmlns:p14="http://schemas.microsoft.com/office/powerpoint/2010/main" val="1353621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E6342-57E0-AB40-9F7B-065F62273D51}"/>
              </a:ext>
            </a:extLst>
          </p:cNvPr>
          <p:cNvPicPr>
            <a:picLocks noChangeAspect="1"/>
          </p:cNvPicPr>
          <p:nvPr/>
        </p:nvPicPr>
        <p:blipFill>
          <a:blip r:embed="rId2"/>
          <a:stretch>
            <a:fillRect/>
          </a:stretch>
        </p:blipFill>
        <p:spPr>
          <a:xfrm flipH="1" flipV="1">
            <a:off x="2000250" y="0"/>
            <a:ext cx="5143500" cy="6858000"/>
          </a:xfrm>
          <a:prstGeom prst="rect">
            <a:avLst/>
          </a:prstGeom>
        </p:spPr>
      </p:pic>
    </p:spTree>
    <p:extLst>
      <p:ext uri="{BB962C8B-B14F-4D97-AF65-F5344CB8AC3E}">
        <p14:creationId xmlns:p14="http://schemas.microsoft.com/office/powerpoint/2010/main" val="143407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9: Website Text (WS 5.29)</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Gordon Penfold, "Evangelism Bible Studies,"</a:t>
            </a:r>
            <a:r>
              <a:rPr lang="en-US" sz="2800" i="1" dirty="0"/>
              <a:t> </a:t>
            </a:r>
            <a:r>
              <a:rPr lang="en-US" sz="2800" dirty="0"/>
              <a:t>Fresh Start Ministries, March 2007, http://www.startingfresh.net/11.html.</a:t>
            </a:r>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Penfold, "Evangelism Bible Studies." </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Penfold, Gordon. "Evangelism Bible Studies."</a:t>
            </a:r>
            <a:r>
              <a:rPr lang="en-US" sz="2800" i="1" dirty="0"/>
              <a:t> </a:t>
            </a:r>
            <a:r>
              <a:rPr lang="en-US" sz="2800" dirty="0"/>
              <a:t>Fresh Start Ministries. March 2007. http://www.startingfresh.net/11.html.</a:t>
            </a:r>
          </a:p>
        </p:txBody>
      </p:sp>
      <p:sp>
        <p:nvSpPr>
          <p:cNvPr id="7" name="Title 1"/>
          <p:cNvSpPr txBox="1">
            <a:spLocks/>
          </p:cNvSpPr>
          <p:nvPr/>
        </p:nvSpPr>
        <p:spPr>
          <a:xfrm>
            <a:off x="0" y="6197601"/>
            <a:ext cx="9144000" cy="6604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FFFF"/>
                </a:solidFill>
                <a:hlinkClick r:id="rId2"/>
              </a:rPr>
              <a:t>http://www.startingfresh.net/11.html</a:t>
            </a:r>
            <a:endParaRPr lang="en-US" sz="2800" b="1" dirty="0">
              <a:solidFill>
                <a:srgbClr val="FFFFFF"/>
              </a:solidFill>
            </a:endParaRPr>
          </a:p>
        </p:txBody>
      </p:sp>
    </p:spTree>
    <p:extLst>
      <p:ext uri="{BB962C8B-B14F-4D97-AF65-F5344CB8AC3E}">
        <p14:creationId xmlns:p14="http://schemas.microsoft.com/office/powerpoint/2010/main" val="312493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10: Website Download (WS 5.31)</a:t>
            </a:r>
          </a:p>
        </p:txBody>
      </p:sp>
      <p:sp>
        <p:nvSpPr>
          <p:cNvPr id="13"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Griffith, "Ezra," slide 15.</a:t>
            </a:r>
          </a:p>
        </p:txBody>
      </p:sp>
      <p:sp>
        <p:nvSpPr>
          <p:cNvPr id="14" name="Title 1"/>
          <p:cNvSpPr txBox="1">
            <a:spLocks/>
          </p:cNvSpPr>
          <p:nvPr/>
        </p:nvSpPr>
        <p:spPr>
          <a:xfrm>
            <a:off x="355600" y="3852200"/>
            <a:ext cx="8547100" cy="1934723"/>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Griffith, Rick. "15-Ezra-138_eng_os_6510_v9.pptx." PowerPoint presentation at http://www.biblestudydownloads.org/resource/old-testament-survey/ (accessed 27 April 2018), slide 15.</a:t>
            </a:r>
          </a:p>
          <a:p>
            <a:pPr marL="901700" indent="-901700" algn="l"/>
            <a:endParaRPr lang="en-US" sz="2800" dirty="0"/>
          </a:p>
        </p:txBody>
      </p:sp>
      <p:sp>
        <p:nvSpPr>
          <p:cNvPr id="15" name="Title 1"/>
          <p:cNvSpPr txBox="1">
            <a:spLocks/>
          </p:cNvSpPr>
          <p:nvPr/>
        </p:nvSpPr>
        <p:spPr>
          <a:xfrm>
            <a:off x="0" y="5829300"/>
            <a:ext cx="9144000" cy="1028701"/>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000000"/>
                </a:solidFill>
                <a:hlinkClick r:id="rId2"/>
              </a:rPr>
              <a:t>http://www.biblestudydownloads.org/resource/old-testament-survey/</a:t>
            </a:r>
            <a:br>
              <a:rPr lang="en-US" sz="2800" b="1" dirty="0">
                <a:solidFill>
                  <a:srgbClr val="000000"/>
                </a:solidFill>
                <a:hlinkClick r:id="rId2"/>
              </a:rPr>
            </a:br>
            <a:r>
              <a:rPr lang="en-US" sz="2800" b="1" dirty="0">
                <a:solidFill>
                  <a:srgbClr val="000000"/>
                </a:solidFill>
              </a:rPr>
              <a:t>Ezra slide 15</a:t>
            </a:r>
          </a:p>
        </p:txBody>
      </p:sp>
      <p:sp>
        <p:nvSpPr>
          <p:cNvPr id="7"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Rick Griffith, "15-Ezra-138_eng_os_6510_v9.pptx" </a:t>
            </a:r>
            <a:br>
              <a:rPr lang="en-US" sz="2800" dirty="0"/>
            </a:br>
            <a:r>
              <a:rPr lang="en-US" sz="2800" dirty="0"/>
              <a:t>(PowerPoint presentation, Singapore Bible College), http://www.biblestudydownloads.org/resource/old-testament-survey/ (accessed 27 April 2018), slide 15.</a:t>
            </a:r>
          </a:p>
        </p:txBody>
      </p:sp>
    </p:spTree>
    <p:extLst>
      <p:ext uri="{BB962C8B-B14F-4D97-AF65-F5344CB8AC3E}">
        <p14:creationId xmlns:p14="http://schemas.microsoft.com/office/powerpoint/2010/main" val="31249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200781-DBE6-8C4B-892F-8F856F51285E}"/>
              </a:ext>
            </a:extLst>
          </p:cNvPr>
          <p:cNvPicPr>
            <a:picLocks noChangeAspect="1"/>
          </p:cNvPicPr>
          <p:nvPr/>
        </p:nvPicPr>
        <p:blipFill>
          <a:blip r:embed="rId2"/>
          <a:stretch>
            <a:fillRect/>
          </a:stretch>
        </p:blipFill>
        <p:spPr>
          <a:xfrm>
            <a:off x="4158546" y="-34047"/>
            <a:ext cx="5143500" cy="6858000"/>
          </a:xfrm>
          <a:prstGeom prst="rect">
            <a:avLst/>
          </a:prstGeom>
        </p:spPr>
      </p:pic>
      <p:pic>
        <p:nvPicPr>
          <p:cNvPr id="5" name="Picture 4">
            <a:extLst>
              <a:ext uri="{FF2B5EF4-FFF2-40B4-BE49-F238E27FC236}">
                <a16:creationId xmlns:a16="http://schemas.microsoft.com/office/drawing/2014/main" id="{06BC1EDB-56B4-094D-9D39-D0C7E95017FA}"/>
              </a:ext>
            </a:extLst>
          </p:cNvPr>
          <p:cNvPicPr>
            <a:picLocks noChangeAspect="1"/>
          </p:cNvPicPr>
          <p:nvPr/>
        </p:nvPicPr>
        <p:blipFill>
          <a:blip r:embed="rId3"/>
          <a:stretch>
            <a:fillRect/>
          </a:stretch>
        </p:blipFill>
        <p:spPr>
          <a:xfrm>
            <a:off x="-81469" y="34047"/>
            <a:ext cx="5143500" cy="6858000"/>
          </a:xfrm>
          <a:prstGeom prst="rect">
            <a:avLst/>
          </a:prstGeom>
        </p:spPr>
      </p:pic>
    </p:spTree>
    <p:extLst>
      <p:ext uri="{BB962C8B-B14F-4D97-AF65-F5344CB8AC3E}">
        <p14:creationId xmlns:p14="http://schemas.microsoft.com/office/powerpoint/2010/main" val="410664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3F5EB-51B0-D640-A162-AFF3D1C823C8}"/>
              </a:ext>
            </a:extLst>
          </p:cNvPr>
          <p:cNvPicPr>
            <a:picLocks noChangeAspect="1"/>
          </p:cNvPicPr>
          <p:nvPr/>
        </p:nvPicPr>
        <p:blipFill>
          <a:blip r:embed="rId2"/>
          <a:stretch>
            <a:fillRect/>
          </a:stretch>
        </p:blipFill>
        <p:spPr>
          <a:xfrm>
            <a:off x="4000500" y="0"/>
            <a:ext cx="5143500" cy="6858000"/>
          </a:xfrm>
          <a:prstGeom prst="rect">
            <a:avLst/>
          </a:prstGeom>
        </p:spPr>
      </p:pic>
      <p:pic>
        <p:nvPicPr>
          <p:cNvPr id="3" name="Picture 2">
            <a:extLst>
              <a:ext uri="{FF2B5EF4-FFF2-40B4-BE49-F238E27FC236}">
                <a16:creationId xmlns:a16="http://schemas.microsoft.com/office/drawing/2014/main" id="{46683352-0AD0-2D47-ACC5-FDDA75DD41DA}"/>
              </a:ext>
            </a:extLst>
          </p:cNvPr>
          <p:cNvPicPr>
            <a:picLocks noChangeAspect="1"/>
          </p:cNvPicPr>
          <p:nvPr/>
        </p:nvPicPr>
        <p:blipFill>
          <a:blip r:embed="rId3"/>
          <a:stretch>
            <a:fillRect/>
          </a:stretch>
        </p:blipFill>
        <p:spPr>
          <a:xfrm>
            <a:off x="-169333" y="0"/>
            <a:ext cx="5143500" cy="6858000"/>
          </a:xfrm>
          <a:prstGeom prst="rect">
            <a:avLst/>
          </a:prstGeom>
        </p:spPr>
      </p:pic>
    </p:spTree>
    <p:extLst>
      <p:ext uri="{BB962C8B-B14F-4D97-AF65-F5344CB8AC3E}">
        <p14:creationId xmlns:p14="http://schemas.microsoft.com/office/powerpoint/2010/main" val="415523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2: Book with Two Authors (WS 5.2)</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 </a:t>
            </a:r>
            <a:r>
              <a:rPr lang="en-US" sz="2800" dirty="0"/>
              <a:t>Craig Ott and Gene Wilson, </a:t>
            </a:r>
            <a:r>
              <a:rPr lang="en-US" sz="2800" i="1" dirty="0"/>
              <a:t>Global Church Planting: Biblical Principles and Best Practices for Multiplication </a:t>
            </a:r>
            <a:r>
              <a:rPr lang="en-US" sz="2800" dirty="0"/>
              <a:t>(Grand Rapids, MI: Baker, 2011), 231.</a:t>
            </a:r>
          </a:p>
          <a:p>
            <a:pPr indent="901700" algn="l"/>
            <a:endParaRPr lang="en-US" sz="2800" dirty="0"/>
          </a:p>
        </p:txBody>
      </p:sp>
      <p:sp>
        <p:nvSpPr>
          <p:cNvPr id="5" name="Title 1"/>
          <p:cNvSpPr txBox="1">
            <a:spLocks/>
          </p:cNvSpPr>
          <p:nvPr/>
        </p:nvSpPr>
        <p:spPr>
          <a:xfrm>
            <a:off x="355600" y="2952751"/>
            <a:ext cx="8547100" cy="866966"/>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5</a:t>
            </a:r>
            <a:r>
              <a:rPr lang="en-US" sz="2800" dirty="0"/>
              <a:t> Ott and Wilson, </a:t>
            </a:r>
            <a:r>
              <a:rPr lang="en-US" sz="2800" i="1" dirty="0"/>
              <a:t>Global Church Planting, </a:t>
            </a:r>
            <a:r>
              <a:rPr lang="en-US" sz="2800" dirty="0"/>
              <a:t>231.</a:t>
            </a:r>
          </a:p>
        </p:txBody>
      </p:sp>
      <p:sp>
        <p:nvSpPr>
          <p:cNvPr id="6" name="Title 1"/>
          <p:cNvSpPr txBox="1">
            <a:spLocks/>
          </p:cNvSpPr>
          <p:nvPr/>
        </p:nvSpPr>
        <p:spPr>
          <a:xfrm>
            <a:off x="355600" y="4013200"/>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Ott, Craig, and Gene Wilson. </a:t>
            </a:r>
            <a:r>
              <a:rPr lang="en-US" sz="2800" i="1" dirty="0"/>
              <a:t>Global Church Planting: Biblical Principles and Best Practices for Multiplication</a:t>
            </a:r>
            <a:r>
              <a:rPr lang="en-US" sz="2800" dirty="0"/>
              <a:t>. Grand Rapids, MI: Baker, 2011.</a:t>
            </a:r>
          </a:p>
        </p:txBody>
      </p:sp>
    </p:spTree>
    <p:extLst>
      <p:ext uri="{BB962C8B-B14F-4D97-AF65-F5344CB8AC3E}">
        <p14:creationId xmlns:p14="http://schemas.microsoft.com/office/powerpoint/2010/main" val="31249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9282A-447A-CB4B-BA35-7256F4343F96}"/>
              </a:ext>
            </a:extLst>
          </p:cNvPr>
          <p:cNvPicPr>
            <a:picLocks noChangeAspect="1"/>
          </p:cNvPicPr>
          <p:nvPr/>
        </p:nvPicPr>
        <p:blipFill>
          <a:blip r:embed="rId2"/>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3D9FC4F1-F8D1-464E-B4E5-8813793A4704}"/>
              </a:ext>
            </a:extLst>
          </p:cNvPr>
          <p:cNvPicPr>
            <a:picLocks noChangeAspect="1"/>
          </p:cNvPicPr>
          <p:nvPr/>
        </p:nvPicPr>
        <p:blipFill>
          <a:blip r:embed="rId3"/>
          <a:stretch>
            <a:fillRect/>
          </a:stretch>
        </p:blipFill>
        <p:spPr>
          <a:xfrm>
            <a:off x="4348339" y="0"/>
            <a:ext cx="5143500" cy="6858000"/>
          </a:xfrm>
          <a:prstGeom prst="rect">
            <a:avLst/>
          </a:prstGeom>
        </p:spPr>
      </p:pic>
      <p:pic>
        <p:nvPicPr>
          <p:cNvPr id="4" name="Picture 3">
            <a:extLst>
              <a:ext uri="{FF2B5EF4-FFF2-40B4-BE49-F238E27FC236}">
                <a16:creationId xmlns:a16="http://schemas.microsoft.com/office/drawing/2014/main" id="{E61F3914-39CF-FE4B-ABC3-41FA7F060647}"/>
              </a:ext>
            </a:extLst>
          </p:cNvPr>
          <p:cNvPicPr>
            <a:picLocks noChangeAspect="1"/>
          </p:cNvPicPr>
          <p:nvPr/>
        </p:nvPicPr>
        <p:blipFill>
          <a:blip r:embed="rId4"/>
          <a:stretch>
            <a:fillRect/>
          </a:stretch>
        </p:blipFill>
        <p:spPr>
          <a:xfrm>
            <a:off x="-88194" y="0"/>
            <a:ext cx="5143500" cy="6858000"/>
          </a:xfrm>
          <a:prstGeom prst="rect">
            <a:avLst/>
          </a:prstGeom>
        </p:spPr>
      </p:pic>
    </p:spTree>
    <p:extLst>
      <p:ext uri="{BB962C8B-B14F-4D97-AF65-F5344CB8AC3E}">
        <p14:creationId xmlns:p14="http://schemas.microsoft.com/office/powerpoint/2010/main" val="277581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EA2779-BB05-D149-9FDA-330DFA1A0602}"/>
              </a:ext>
            </a:extLst>
          </p:cNvPr>
          <p:cNvPicPr>
            <a:picLocks noChangeAspect="1"/>
          </p:cNvPicPr>
          <p:nvPr/>
        </p:nvPicPr>
        <p:blipFill>
          <a:blip r:embed="rId2"/>
          <a:stretch>
            <a:fillRect/>
          </a:stretch>
        </p:blipFill>
        <p:spPr>
          <a:xfrm>
            <a:off x="4000500" y="0"/>
            <a:ext cx="5143500" cy="6858000"/>
          </a:xfrm>
          <a:prstGeom prst="rect">
            <a:avLst/>
          </a:prstGeom>
        </p:spPr>
      </p:pic>
      <p:pic>
        <p:nvPicPr>
          <p:cNvPr id="3" name="Picture 2">
            <a:extLst>
              <a:ext uri="{FF2B5EF4-FFF2-40B4-BE49-F238E27FC236}">
                <a16:creationId xmlns:a16="http://schemas.microsoft.com/office/drawing/2014/main" id="{4FF7139D-F738-2A4E-AE2B-251A34A40F89}"/>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176071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60400"/>
          </a:xfrm>
          <a:solidFill>
            <a:schemeClr val="tx1"/>
          </a:solidFill>
        </p:spPr>
        <p:txBody>
          <a:bodyPr>
            <a:normAutofit/>
          </a:bodyPr>
          <a:lstStyle/>
          <a:p>
            <a:r>
              <a:rPr lang="en-US" sz="2800" b="1" dirty="0">
                <a:solidFill>
                  <a:schemeClr val="bg1"/>
                </a:solidFill>
              </a:rPr>
              <a:t>3: Book with Author &amp; Editor (WS 5.14)</a:t>
            </a:r>
          </a:p>
        </p:txBody>
      </p:sp>
      <p:sp>
        <p:nvSpPr>
          <p:cNvPr id="4" name="Title 1"/>
          <p:cNvSpPr txBox="1">
            <a:spLocks/>
          </p:cNvSpPr>
          <p:nvPr/>
        </p:nvSpPr>
        <p:spPr>
          <a:xfrm>
            <a:off x="355600" y="914400"/>
            <a:ext cx="8547100" cy="19177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800" baseline="30000" dirty="0"/>
              <a:t>1</a:t>
            </a:r>
            <a:r>
              <a:rPr lang="en-US" sz="2800" dirty="0"/>
              <a:t> James K. Hoffmeier, “Egyptians,” in </a:t>
            </a:r>
            <a:r>
              <a:rPr lang="en-US" sz="2800" i="1" dirty="0"/>
              <a:t>Peoples of the Old Testament World</a:t>
            </a:r>
            <a:r>
              <a:rPr lang="en-US" sz="2800" dirty="0"/>
              <a:t>, eds. Alfred J. Hoerth, Gerald L. Mattingly and Edwin M. Yamauchi</a:t>
            </a:r>
            <a:r>
              <a:rPr lang="en-US" sz="2800" i="1" dirty="0"/>
              <a:t> </a:t>
            </a:r>
            <a:r>
              <a:rPr lang="en-US" sz="2800" dirty="0"/>
              <a:t>(Grand Rapids, MI: Baker, 1994), 265.</a:t>
            </a:r>
          </a:p>
        </p:txBody>
      </p:sp>
      <p:sp>
        <p:nvSpPr>
          <p:cNvPr id="5" name="Title 1"/>
          <p:cNvSpPr txBox="1">
            <a:spLocks/>
          </p:cNvSpPr>
          <p:nvPr/>
        </p:nvSpPr>
        <p:spPr>
          <a:xfrm>
            <a:off x="355600" y="2854275"/>
            <a:ext cx="8547100" cy="86696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indent="901700" algn="l"/>
            <a:r>
              <a:rPr lang="en-US" sz="2700" baseline="30000" dirty="0"/>
              <a:t>5 </a:t>
            </a:r>
            <a:r>
              <a:rPr lang="en-US" sz="2700" dirty="0"/>
              <a:t>Hoffmeier, “Egyptians,” 265.</a:t>
            </a:r>
          </a:p>
        </p:txBody>
      </p:sp>
      <p:sp>
        <p:nvSpPr>
          <p:cNvPr id="6" name="Title 1"/>
          <p:cNvSpPr txBox="1">
            <a:spLocks/>
          </p:cNvSpPr>
          <p:nvPr/>
        </p:nvSpPr>
        <p:spPr>
          <a:xfrm>
            <a:off x="355600" y="4210152"/>
            <a:ext cx="8547100" cy="23495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01700" indent="-901700" algn="l"/>
            <a:r>
              <a:rPr lang="en-US" sz="2800" dirty="0"/>
              <a:t>Hoffmeier, James K. “Egyptians.” In </a:t>
            </a:r>
            <a:r>
              <a:rPr lang="en-US" sz="2800" i="1" dirty="0"/>
              <a:t>Peoples of the Old Testament World</a:t>
            </a:r>
            <a:r>
              <a:rPr lang="en-US" sz="2800" dirty="0"/>
              <a:t>. Eds. Alfred J. Hoerth, Gerald L. Mattingly and Edwin M. Yamauchi. Grand Rapids, MI: Baker, 1994.</a:t>
            </a:r>
          </a:p>
        </p:txBody>
      </p:sp>
    </p:spTree>
    <p:extLst>
      <p:ext uri="{BB962C8B-B14F-4D97-AF65-F5344CB8AC3E}">
        <p14:creationId xmlns:p14="http://schemas.microsoft.com/office/powerpoint/2010/main" val="170788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18036-EE3A-F54E-B6FA-64A4839900C3}"/>
              </a:ext>
            </a:extLst>
          </p:cNvPr>
          <p:cNvPicPr>
            <a:picLocks noChangeAspect="1"/>
          </p:cNvPicPr>
          <p:nvPr/>
        </p:nvPicPr>
        <p:blipFill>
          <a:blip r:embed="rId2"/>
          <a:stretch>
            <a:fillRect/>
          </a:stretch>
        </p:blipFill>
        <p:spPr>
          <a:xfrm>
            <a:off x="-189794" y="0"/>
            <a:ext cx="5143500" cy="6858000"/>
          </a:xfrm>
          <a:prstGeom prst="rect">
            <a:avLst/>
          </a:prstGeom>
        </p:spPr>
      </p:pic>
      <p:pic>
        <p:nvPicPr>
          <p:cNvPr id="5" name="Picture 4">
            <a:extLst>
              <a:ext uri="{FF2B5EF4-FFF2-40B4-BE49-F238E27FC236}">
                <a16:creationId xmlns:a16="http://schemas.microsoft.com/office/drawing/2014/main" id="{7071475F-F69D-6043-8620-742AF741FC64}"/>
              </a:ext>
            </a:extLst>
          </p:cNvPr>
          <p:cNvPicPr>
            <a:picLocks noChangeAspect="1"/>
          </p:cNvPicPr>
          <p:nvPr/>
        </p:nvPicPr>
        <p:blipFill>
          <a:blip r:embed="rId3"/>
          <a:stretch>
            <a:fillRect/>
          </a:stretch>
        </p:blipFill>
        <p:spPr>
          <a:xfrm>
            <a:off x="4269317" y="0"/>
            <a:ext cx="5143500" cy="6858000"/>
          </a:xfrm>
          <a:prstGeom prst="rect">
            <a:avLst/>
          </a:prstGeom>
        </p:spPr>
      </p:pic>
    </p:spTree>
    <p:extLst>
      <p:ext uri="{BB962C8B-B14F-4D97-AF65-F5344CB8AC3E}">
        <p14:creationId xmlns:p14="http://schemas.microsoft.com/office/powerpoint/2010/main" val="2241547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908</Words>
  <Application>Microsoft Macintosh PowerPoint</Application>
  <PresentationFormat>On-screen Show (4:3)</PresentationFormat>
  <Paragraphs>50</Paragraphs>
  <Slides>28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Bwgrki</vt:lpstr>
      <vt:lpstr>Bwhebb</vt:lpstr>
      <vt:lpstr>Calibri</vt:lpstr>
      <vt:lpstr>Office Theme</vt:lpstr>
      <vt:lpstr>1_Office Theme</vt:lpstr>
      <vt:lpstr>33 Practice Citing Sources (Answers)-28_eng_rw_v4.pptx</vt:lpstr>
      <vt:lpstr>1: Book with One Author (WS 5.1)</vt:lpstr>
      <vt:lpstr>PowerPoint Presentation</vt:lpstr>
      <vt:lpstr>PowerPoint Presentation</vt:lpstr>
      <vt:lpstr>2: Book with Two Authors (WS 5.2)</vt:lpstr>
      <vt:lpstr>PowerPoint Presentation</vt:lpstr>
      <vt:lpstr>PowerPoint Presentation</vt:lpstr>
      <vt:lpstr>3: Book with Author &amp; Editor (WS 5.14)</vt:lpstr>
      <vt:lpstr>PowerPoint Presentation</vt:lpstr>
      <vt:lpstr>PowerPoint Presentation</vt:lpstr>
      <vt:lpstr>4: Book of Primary Sources (WS 5.36)</vt:lpstr>
      <vt:lpstr>PowerPoint Presentation</vt:lpstr>
      <vt:lpstr>PowerPoint Presentation</vt:lpstr>
      <vt:lpstr>5: Greek Lexicon with BibleWorks Greek Font (WS 5.24)</vt:lpstr>
      <vt:lpstr>PowerPoint Presentation</vt:lpstr>
      <vt:lpstr>PowerPoint Presentation</vt:lpstr>
      <vt:lpstr>6: Hebrew Lexicon with BibleWorks Hebrew Font (WS 5.24)</vt:lpstr>
      <vt:lpstr>PowerPoint Presentation</vt:lpstr>
      <vt:lpstr>PowerPoint Presentation</vt:lpstr>
      <vt:lpstr>7: Journal Article with One Author (WS 5.13)</vt:lpstr>
      <vt:lpstr>PowerPoint Presentation</vt:lpstr>
      <vt:lpstr>PowerPoint Presentation</vt:lpstr>
      <vt:lpstr>8: Journal Book Review (WS 5.22)</vt:lpstr>
      <vt:lpstr>PowerPoint Presentation</vt:lpstr>
      <vt:lpstr>PowerPoint Presentation</vt:lpstr>
      <vt:lpstr>PowerPoint Presentation</vt:lpstr>
      <vt:lpstr>9: Website Text (WS 5.29)</vt:lpstr>
      <vt:lpstr>10: Website Download (WS 5.31)</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Book with One Author</dc:title>
  <dc:creator>Rick Griffith</dc:creator>
  <cp:lastModifiedBy>Rick Griffith</cp:lastModifiedBy>
  <cp:revision>64</cp:revision>
  <dcterms:created xsi:type="dcterms:W3CDTF">2017-05-03T13:19:26Z</dcterms:created>
  <dcterms:modified xsi:type="dcterms:W3CDTF">2020-05-02T04:31:42Z</dcterms:modified>
</cp:coreProperties>
</file>